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F9572-2F90-4B12-883D-2C5DE2B82210}" v="1" dt="2024-04-12T06:29:58.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5" d="100"/>
          <a:sy n="155" d="100"/>
        </p:scale>
        <p:origin x="354" y="13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N. Ashmitha" userId="bd33aa247d036e9c" providerId="LiveId" clId="{7F707277-931D-43D8-B7F9-0CB80DC05ED0}"/>
    <pc:docChg chg="modSld">
      <pc:chgData name="M.N. Ashmitha" userId="bd33aa247d036e9c" providerId="LiveId" clId="{7F707277-931D-43D8-B7F9-0CB80DC05ED0}" dt="2024-04-12T06:49:34.997" v="40" actId="20577"/>
      <pc:docMkLst>
        <pc:docMk/>
      </pc:docMkLst>
      <pc:sldChg chg="modSp mod">
        <pc:chgData name="M.N. Ashmitha" userId="bd33aa247d036e9c" providerId="LiveId" clId="{7F707277-931D-43D8-B7F9-0CB80DC05ED0}" dt="2024-04-12T06:49:34.997" v="40" actId="20577"/>
        <pc:sldMkLst>
          <pc:docMk/>
          <pc:sldMk cId="0" sldId="292"/>
        </pc:sldMkLst>
        <pc:spChg chg="mod">
          <ac:chgData name="M.N. Ashmitha" userId="bd33aa247d036e9c" providerId="LiveId" clId="{7F707277-931D-43D8-B7F9-0CB80DC05ED0}" dt="2024-04-12T06:49:29.464" v="39" actId="20577"/>
          <ac:spMkLst>
            <pc:docMk/>
            <pc:sldMk cId="0" sldId="292"/>
            <ac:spMk id="14" creationId="{43DEA4E5-E1F9-7C2B-5D82-B9EBDB357F79}"/>
          </ac:spMkLst>
        </pc:spChg>
        <pc:spChg chg="mod">
          <ac:chgData name="M.N. Ashmitha" userId="bd33aa247d036e9c" providerId="LiveId" clId="{7F707277-931D-43D8-B7F9-0CB80DC05ED0}" dt="2024-04-12T06:49:34.997" v="40" actId="20577"/>
          <ac:spMkLst>
            <pc:docMk/>
            <pc:sldMk cId="0" sldId="292"/>
            <ac:spMk id="24" creationId="{C20BD188-F1AC-8947-CAF9-F4BF1056D5B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2450993"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err="1">
                <a:solidFill>
                  <a:schemeClr val="tx1"/>
                </a:solidFill>
              </a:rPr>
              <a:t>M.N.Ashmitha</a:t>
            </a:r>
            <a:r>
              <a:rPr lang="en-US" sz="1100" b="0" i="0" u="none" strike="noStrike" cap="none" dirty="0">
                <a:solidFill>
                  <a:schemeClr val="tx1"/>
                </a:solidFill>
                <a:latin typeface="Arial"/>
                <a:ea typeface="Arial"/>
                <a:cs typeface="Arial"/>
                <a:sym typeface="Arial"/>
              </a:rPr>
              <a:t>  </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au960221243009</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a:t>
            </a:r>
            <a:r>
              <a:rPr lang="en-US" sz="1100" b="0" i="0" u="none" strike="noStrike" cap="none">
                <a:solidFill>
                  <a:schemeClr val="tx1"/>
                </a:solidFill>
                <a:latin typeface="Arial"/>
                <a:ea typeface="Arial"/>
                <a:cs typeface="Arial"/>
                <a:sym typeface="Arial"/>
              </a:rPr>
              <a:t>Women .</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782509" cy="3808087"/>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a:t>
            </a:r>
            <a:br>
              <a:rPr lang="en-US" b="0" i="0" dirty="0">
                <a:solidFill>
                  <a:schemeClr val="tx1"/>
                </a:solidFill>
                <a:effectLst/>
                <a:latin typeface="Söhne"/>
              </a:rPr>
            </a:br>
            <a:br>
              <a:rPr lang="en-US" b="0" i="0" dirty="0">
                <a:solidFill>
                  <a:schemeClr val="tx1"/>
                </a:solidFill>
                <a:effectLst/>
                <a:latin typeface="Söhne"/>
              </a:rPr>
            </a:br>
            <a:r>
              <a:rPr lang="en-US" b="0" i="0" dirty="0">
                <a:solidFill>
                  <a:schemeClr val="tx1"/>
                </a:solidFill>
                <a:effectLst/>
                <a:latin typeface="Söhne"/>
              </a:rPr>
              <a:t>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a:t>
            </a:r>
            <a:br>
              <a:rPr lang="en-US" sz="2000" b="0" i="0" dirty="0">
                <a:solidFill>
                  <a:srgbClr val="ECECEC"/>
                </a:solidFill>
                <a:effectLst/>
                <a:highlight>
                  <a:srgbClr val="212121"/>
                </a:highlight>
                <a:latin typeface="Söhne"/>
              </a:rPr>
            </a:b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1" y="4713110"/>
            <a:ext cx="274579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94010" y="1174595"/>
            <a:ext cx="8422888" cy="3394405"/>
          </a:xfrm>
        </p:spPr>
        <p:txBody>
          <a:bodyPr/>
          <a:lstStyle/>
          <a:p>
            <a:pPr marL="152396" indent="0">
              <a:buNone/>
            </a:pPr>
            <a:endParaRPr lang="en-US" dirty="0"/>
          </a:p>
        </p:txBody>
      </p:sp>
      <p:pic>
        <p:nvPicPr>
          <p:cNvPr id="9" name="Picture 8">
            <a:extLst>
              <a:ext uri="{FF2B5EF4-FFF2-40B4-BE49-F238E27FC236}">
                <a16:creationId xmlns:a16="http://schemas.microsoft.com/office/drawing/2014/main" id="{6382C1B4-7ACB-8682-ADE8-DBAE0A1DC77F}"/>
              </a:ext>
            </a:extLst>
          </p:cNvPr>
          <p:cNvPicPr>
            <a:picLocks noChangeAspect="1"/>
          </p:cNvPicPr>
          <p:nvPr/>
        </p:nvPicPr>
        <p:blipFill>
          <a:blip r:embed="rId2"/>
          <a:stretch>
            <a:fillRect/>
          </a:stretch>
        </p:blipFill>
        <p:spPr>
          <a:xfrm>
            <a:off x="223024" y="1065075"/>
            <a:ext cx="8765126" cy="3886066"/>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6AD80524-53D2-E153-40B0-3E001C01A47C}"/>
              </a:ext>
            </a:extLst>
          </p:cNvPr>
          <p:cNvPicPr>
            <a:picLocks noChangeAspect="1"/>
          </p:cNvPicPr>
          <p:nvPr/>
        </p:nvPicPr>
        <p:blipFill>
          <a:blip r:embed="rId2"/>
          <a:stretch>
            <a:fillRect/>
          </a:stretch>
        </p:blipFill>
        <p:spPr>
          <a:xfrm>
            <a:off x="159609" y="1100254"/>
            <a:ext cx="8824332" cy="3806282"/>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785" y="411976"/>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EE98F08A-4D98-0FB9-5E7F-B0588116B0C4}"/>
              </a:ext>
            </a:extLst>
          </p:cNvPr>
          <p:cNvPicPr>
            <a:picLocks noChangeAspect="1"/>
          </p:cNvPicPr>
          <p:nvPr/>
        </p:nvPicPr>
        <p:blipFill>
          <a:blip r:embed="rId2"/>
          <a:stretch>
            <a:fillRect/>
          </a:stretch>
        </p:blipFill>
        <p:spPr>
          <a:xfrm>
            <a:off x="282497" y="910810"/>
            <a:ext cx="8579005" cy="405904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785" y="483505"/>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id="{6B0491A2-BEA2-C8F1-3A9D-9009E07BDD3D}"/>
              </a:ext>
            </a:extLst>
          </p:cNvPr>
          <p:cNvPicPr>
            <a:picLocks noChangeAspect="1"/>
          </p:cNvPicPr>
          <p:nvPr/>
        </p:nvPicPr>
        <p:blipFill>
          <a:blip r:embed="rId2"/>
          <a:stretch>
            <a:fillRect/>
          </a:stretch>
        </p:blipFill>
        <p:spPr>
          <a:xfrm>
            <a:off x="170985" y="1107688"/>
            <a:ext cx="8831767" cy="3798848"/>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785" y="376329"/>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id="{69A3D4D6-570C-6EFE-6D8C-C7D722145716}"/>
              </a:ext>
            </a:extLst>
          </p:cNvPr>
          <p:cNvPicPr>
            <a:picLocks noChangeAspect="1"/>
          </p:cNvPicPr>
          <p:nvPr/>
        </p:nvPicPr>
        <p:blipFill>
          <a:blip r:embed="rId2"/>
          <a:stretch>
            <a:fillRect/>
          </a:stretch>
        </p:blipFill>
        <p:spPr>
          <a:xfrm>
            <a:off x="263912" y="951571"/>
            <a:ext cx="8616176" cy="399864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148146" y="570984"/>
            <a:ext cx="8371386" cy="670519"/>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sz="1600" b="1" dirty="0">
                <a:solidFill>
                  <a:srgbClr val="374151"/>
                </a:solidFill>
                <a:latin typeface="+mj-lt"/>
                <a:cs typeface="Times New Roman" panose="02020603050405020304" pitchFamily="18" charset="0"/>
              </a:rPr>
            </a:br>
            <a:br>
              <a:rPr lang="en-US" b="0" i="0" dirty="0">
                <a:solidFill>
                  <a:srgbClr val="374151"/>
                </a:solidFill>
                <a:effectLst/>
                <a:latin typeface="Söhne"/>
              </a:rPr>
            </a:br>
            <a:endParaRPr lang="en-US" dirty="0"/>
          </a:p>
        </p:txBody>
      </p:sp>
      <p:sp>
        <p:nvSpPr>
          <p:cNvPr id="9" name="Title 1">
            <a:extLst>
              <a:ext uri="{FF2B5EF4-FFF2-40B4-BE49-F238E27FC236}">
                <a16:creationId xmlns:a16="http://schemas.microsoft.com/office/drawing/2014/main" id="{5AE47A6E-B504-7E8F-ADF6-58432525FD02}"/>
              </a:ext>
            </a:extLst>
          </p:cNvPr>
          <p:cNvSpPr txBox="1">
            <a:spLocks/>
          </p:cNvSpPr>
          <p:nvPr/>
        </p:nvSpPr>
        <p:spPr>
          <a:xfrm>
            <a:off x="367454" y="1040780"/>
            <a:ext cx="8371386" cy="4102720"/>
          </a:xfrm>
          <a:prstGeom prst="rect">
            <a:avLst/>
          </a:prstGeom>
        </p:spPr>
        <p:txBody>
          <a:bodyPr lIns="0" tIns="0" rIns="0" bIns="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sz="1600" b="1" dirty="0">
                <a:solidFill>
                  <a:srgbClr val="374151"/>
                </a:solidFill>
                <a:latin typeface="+mj-lt"/>
                <a:cs typeface="Times New Roman" panose="02020603050405020304" pitchFamily="18" charset="0"/>
              </a:rPr>
            </a:br>
            <a:br>
              <a:rPr lang="en-US" dirty="0">
                <a:solidFill>
                  <a:srgbClr val="374151"/>
                </a:solidFill>
                <a:latin typeface="Söhne"/>
              </a:rPr>
            </a:br>
            <a:endParaRPr lang="en-US" dirty="0"/>
          </a:p>
        </p:txBody>
      </p:sp>
      <p:sp>
        <p:nvSpPr>
          <p:cNvPr id="11" name="TextBox 10">
            <a:extLst>
              <a:ext uri="{FF2B5EF4-FFF2-40B4-BE49-F238E27FC236}">
                <a16:creationId xmlns:a16="http://schemas.microsoft.com/office/drawing/2014/main" id="{263F1FC5-646C-DD80-2BCE-D495BE32C757}"/>
              </a:ext>
            </a:extLst>
          </p:cNvPr>
          <p:cNvSpPr txBox="1"/>
          <p:nvPr/>
        </p:nvSpPr>
        <p:spPr>
          <a:xfrm>
            <a:off x="148146" y="1115122"/>
            <a:ext cx="8628400" cy="3416320"/>
          </a:xfrm>
          <a:prstGeom prst="rect">
            <a:avLst/>
          </a:prstGeom>
          <a:noFill/>
        </p:spPr>
        <p:txBody>
          <a:bodyPr wrap="square" rtlCol="0">
            <a:spAutoFit/>
          </a:bodyPr>
          <a:lstStyle/>
          <a:p>
            <a:pPr algn="l"/>
            <a:r>
              <a:rPr lang="en-US" sz="1200" b="0" i="0" dirty="0">
                <a:solidFill>
                  <a:schemeClr val="tx1"/>
                </a:solidFill>
                <a:effectLst/>
                <a:latin typeface="Söhne"/>
              </a:rPr>
              <a:t>Implementing AI-driven recommendation systems for personalized car suggestions based on user preferences and past rentals.</a:t>
            </a:r>
          </a:p>
          <a:p>
            <a:pPr algn="l"/>
            <a:r>
              <a:rPr lang="en-US" sz="1200" b="0" i="0" dirty="0">
                <a:solidFill>
                  <a:schemeClr val="tx1"/>
                </a:solidFill>
                <a:effectLst/>
                <a:latin typeface="Söhne"/>
              </a:rPr>
              <a:t>Integrating real-time GPS tracking for accurate vehicle location and easier navigation for both customers and rental operators.</a:t>
            </a:r>
          </a:p>
          <a:p>
            <a:pPr algn="l"/>
            <a:r>
              <a:rPr lang="en-US" sz="1200" b="0" i="0" dirty="0">
                <a:solidFill>
                  <a:schemeClr val="tx1"/>
                </a:solidFill>
                <a:effectLst/>
                <a:latin typeface="Söhne"/>
              </a:rPr>
              <a:t>Introducing a seamless mobile app for convenient booking, payment, and communication with customers, enhancing accessibility and user experience.</a:t>
            </a:r>
          </a:p>
          <a:p>
            <a:pPr algn="l"/>
            <a:r>
              <a:rPr lang="en-US" sz="1200" b="0" i="0" dirty="0">
                <a:solidFill>
                  <a:schemeClr val="tx1"/>
                </a:solidFill>
                <a:effectLst/>
                <a:latin typeface="Söhne"/>
              </a:rPr>
              <a:t>Incorporating a dynamic pricing model that adjusts rental rates based on demand, availability, and other factors, maximizing revenue and optimizing utilization.</a:t>
            </a:r>
          </a:p>
          <a:p>
            <a:pPr algn="l"/>
            <a:r>
              <a:rPr lang="en-US" sz="1200" b="0" i="0" dirty="0">
                <a:solidFill>
                  <a:schemeClr val="tx1"/>
                </a:solidFill>
                <a:effectLst/>
                <a:latin typeface="Söhne"/>
              </a:rPr>
              <a:t>Enhancing security measures with biometric authentication options and fraud detection algorithms to ensure safe transactions and protect customer data.</a:t>
            </a:r>
          </a:p>
          <a:p>
            <a:pPr algn="l"/>
            <a:r>
              <a:rPr lang="en-US" sz="1200" b="0" i="0" dirty="0">
                <a:solidFill>
                  <a:schemeClr val="tx1"/>
                </a:solidFill>
                <a:effectLst/>
                <a:latin typeface="Söhne"/>
              </a:rPr>
              <a:t>Developing predictive maintenance algorithms to anticipate and prevent potential vehicle issues, minimizing downtime and improving fleet reliability.</a:t>
            </a:r>
          </a:p>
          <a:p>
            <a:pPr algn="l"/>
            <a:r>
              <a:rPr lang="en-US" sz="1200" b="0" i="0" dirty="0">
                <a:solidFill>
                  <a:schemeClr val="tx1"/>
                </a:solidFill>
                <a:effectLst/>
                <a:latin typeface="Söhne"/>
              </a:rPr>
              <a:t>Introducing eco-friendly vehicle options and promoting sustainability initiatives, appealing to environmentally conscious customers and reducing carbon footprint.</a:t>
            </a:r>
          </a:p>
          <a:p>
            <a:pPr algn="l"/>
            <a:r>
              <a:rPr lang="en-US" sz="1200" b="0" i="0" dirty="0">
                <a:solidFill>
                  <a:schemeClr val="tx1"/>
                </a:solidFill>
                <a:effectLst/>
                <a:latin typeface="Söhne"/>
              </a:rPr>
              <a:t>Expanding partnerships with local businesses for exclusive discounts and offers, enriching the customer experience and fostering community engagement.</a:t>
            </a:r>
          </a:p>
          <a:p>
            <a:pPr algn="l"/>
            <a:r>
              <a:rPr lang="en-US" sz="1200" b="0" i="0" dirty="0">
                <a:solidFill>
                  <a:schemeClr val="tx1"/>
                </a:solidFill>
                <a:effectLst/>
                <a:latin typeface="Söhne"/>
              </a:rPr>
              <a:t>Implementing advanced analytics tools to gain insights into customer behavior, market trends, and operational efficiency, enabling data-driven decision-making and continuous improvement.</a:t>
            </a:r>
          </a:p>
          <a:p>
            <a:pPr algn="l"/>
            <a:r>
              <a:rPr lang="en-US" sz="1200" b="0" i="0" dirty="0">
                <a:solidFill>
                  <a:schemeClr val="tx1"/>
                </a:solidFill>
                <a:effectLst/>
                <a:latin typeface="Söhne"/>
              </a:rPr>
              <a:t>Providing multilingual support and localization features to cater to a diverse customer base, enhancing inclusivity and accessibility of the platform</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618958" cy="308697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br>
              <a:rPr lang="en-IN" sz="1600" b="1" dirty="0">
                <a:solidFill>
                  <a:srgbClr val="213163"/>
                </a:solidFill>
              </a:rPr>
            </a:br>
            <a:br>
              <a:rPr lang="en-US" sz="2000" dirty="0"/>
            </a:br>
            <a:r>
              <a:rPr lang="en-US" sz="1600" b="0" i="0" dirty="0">
                <a:solidFill>
                  <a:schemeClr val="tx1"/>
                </a:solidFill>
                <a:effectLst/>
                <a:latin typeface="Söhne"/>
              </a:rPr>
              <a:t>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827115" cy="3704014"/>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a:t>
            </a:r>
            <a:br>
              <a:rPr lang="en-US" b="0" i="0" dirty="0">
                <a:solidFill>
                  <a:schemeClr val="tx1"/>
                </a:solidFill>
                <a:effectLst/>
                <a:latin typeface="Söhne"/>
              </a:rPr>
            </a:br>
            <a:r>
              <a:rPr lang="en-US" b="0" i="0" dirty="0">
                <a:solidFill>
                  <a:schemeClr val="tx1"/>
                </a:solidFill>
                <a:effectLst/>
                <a:latin typeface="Söhne"/>
              </a:rPr>
              <a:t>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a:t>
            </a:r>
            <a:br>
              <a:rPr lang="en-US" b="0" i="0" dirty="0">
                <a:solidFill>
                  <a:schemeClr val="tx1"/>
                </a:solidFill>
                <a:effectLst/>
                <a:latin typeface="Söhne"/>
              </a:rPr>
            </a:br>
            <a:r>
              <a:rPr lang="en-US" b="0" i="0" dirty="0">
                <a:solidFill>
                  <a:schemeClr val="tx1"/>
                </a:solidFill>
                <a:effectLst/>
                <a:latin typeface="Söhne"/>
              </a:rPr>
              <a:t>The application employs Django's robust ORM (Object-Relational Mapping) to interact with the database, ensuring data integrity and scalability. Additionally, it utilizes Django's built-in forms and validation to streamline the rental process, reducing errors and enhancing user experience.</a:t>
            </a:r>
            <a:br>
              <a:rPr lang="en-US" b="0" i="0" dirty="0">
                <a:solidFill>
                  <a:schemeClr val="tx1"/>
                </a:solidFill>
                <a:effectLst/>
                <a:latin typeface="Söhne"/>
              </a:rPr>
            </a:br>
            <a:r>
              <a:rPr lang="en-US" b="0" i="0" dirty="0">
                <a:solidFill>
                  <a:schemeClr val="tx1"/>
                </a:solidFill>
                <a:effectLst/>
                <a:latin typeface="Söhne"/>
              </a:rPr>
              <a:t>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a:t>
            </a:r>
            <a:br>
              <a:rPr lang="en-US" b="0" i="0" dirty="0">
                <a:solidFill>
                  <a:schemeClr val="tx1"/>
                </a:solidFill>
                <a:effectLst/>
                <a:latin typeface="Söhne"/>
              </a:rPr>
            </a:br>
            <a:br>
              <a:rPr lang="en-US" b="0" i="0" dirty="0">
                <a:solidFill>
                  <a:srgbClr val="ECECEC"/>
                </a:solidFill>
                <a:effectLst/>
                <a:highlight>
                  <a:srgbClr val="212121"/>
                </a:highlight>
                <a:latin typeface="Söhne"/>
              </a:rPr>
            </a:br>
            <a:br>
              <a:rPr lang="en-IN" b="1" dirty="0">
                <a:solidFill>
                  <a:srgbClr val="213163"/>
                </a:solidFill>
              </a:rPr>
            </a:br>
            <a:br>
              <a:rPr lang="en-IN" sz="1600" b="1" dirty="0">
                <a:solidFill>
                  <a:srgbClr val="213163"/>
                </a:solidFill>
              </a:rPr>
            </a:br>
            <a:br>
              <a:rPr lang="en-IN" sz="1600" b="1" dirty="0">
                <a:solidFill>
                  <a:srgbClr val="213163"/>
                </a:solidFill>
              </a:rPr>
            </a:br>
            <a:br>
              <a:rPr lang="en-IN" sz="1600" b="1" dirty="0">
                <a:solidFill>
                  <a:srgbClr val="213163"/>
                </a:solidFill>
              </a:rPr>
            </a:br>
            <a:br>
              <a:rPr lang="en-US" sz="2000" b="0" i="0" dirty="0">
                <a:solidFill>
                  <a:srgbClr val="ECECEC"/>
                </a:solidFill>
                <a:effectLst/>
                <a:highlight>
                  <a:srgbClr val="212121"/>
                </a:highlight>
                <a:latin typeface="Söhne"/>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46086" y="4675910"/>
            <a:ext cx="4128548" cy="3594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89945" cy="302006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br>
              <a:rPr lang="en-IN" sz="1600" b="1" dirty="0">
                <a:solidFill>
                  <a:srgbClr val="213163"/>
                </a:solidFill>
              </a:rPr>
            </a:br>
            <a:br>
              <a:rPr lang="en-IN" sz="1600" b="1" dirty="0">
                <a:solidFill>
                  <a:schemeClr val="tx1"/>
                </a:solidFill>
              </a:rPr>
            </a:br>
            <a:r>
              <a:rPr lang="en-US" sz="1600" b="0" i="0" dirty="0">
                <a:solidFill>
                  <a:schemeClr val="tx1"/>
                </a:solidFill>
                <a:effectLst/>
                <a:latin typeface="Söhne"/>
              </a:rPr>
              <a:t>Develop a car rentals application using the Django framework, allowing users to browse, reserve, and manage rental vehicles efficiently, while providing administrators with tools for inventory management and user tracking.</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322901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r>
              <a:rPr lang="en-IN" sz="1000" dirty="0">
                <a:solidFill>
                  <a:schemeClr val="tx1"/>
                </a:solidFill>
              </a:rPr>
              <a: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52774" cy="3778357"/>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For a car rentals application developed with the Django framework, the problem overview typically involves understanding the requirements, functionalities, and challenges associated with building such a system. Here's a comprehensive overview:</a:t>
            </a:r>
            <a:br>
              <a:rPr lang="en-US" b="0" i="0" dirty="0">
                <a:solidFill>
                  <a:schemeClr val="tx1"/>
                </a:solidFill>
                <a:effectLst/>
                <a:latin typeface="Söhne"/>
              </a:rPr>
            </a:br>
            <a:br>
              <a:rPr lang="en-US" b="0" i="0" dirty="0">
                <a:solidFill>
                  <a:schemeClr val="tx1"/>
                </a:solidFill>
                <a:effectLst/>
                <a:latin typeface="Söhne"/>
              </a:rPr>
            </a:br>
            <a:r>
              <a:rPr lang="en-US" b="1" i="0" dirty="0">
                <a:solidFill>
                  <a:schemeClr val="tx1"/>
                </a:solidFill>
                <a:effectLst/>
                <a:latin typeface="Söhne"/>
              </a:rPr>
              <a:t>User Roles and Permissions</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a:t>
            </a:r>
            <a:r>
              <a:rPr lang="en-US" i="0" dirty="0">
                <a:solidFill>
                  <a:schemeClr val="tx1"/>
                </a:solidFill>
                <a:effectLst/>
                <a:latin typeface="Söhne"/>
              </a:rPr>
              <a:t>Admin</a:t>
            </a:r>
            <a:br>
              <a:rPr lang="en-US" i="0" dirty="0">
                <a:solidFill>
                  <a:schemeClr val="tx1"/>
                </a:solidFill>
                <a:effectLst/>
                <a:latin typeface="Söhne"/>
              </a:rPr>
            </a:br>
            <a:r>
              <a:rPr lang="en-US" i="0" dirty="0">
                <a:solidFill>
                  <a:schemeClr val="tx1"/>
                </a:solidFill>
                <a:effectLst/>
                <a:latin typeface="Söhne"/>
              </a:rPr>
              <a:t>                      -Customers</a:t>
            </a:r>
            <a:br>
              <a:rPr lang="en-US" i="0" dirty="0">
                <a:solidFill>
                  <a:schemeClr val="tx1"/>
                </a:solidFill>
                <a:effectLst/>
                <a:latin typeface="Söhne"/>
              </a:rPr>
            </a:br>
            <a:r>
              <a:rPr lang="en-US" i="0" dirty="0">
                <a:solidFill>
                  <a:schemeClr val="tx1"/>
                </a:solidFill>
                <a:effectLst/>
                <a:latin typeface="Söhne"/>
              </a:rPr>
              <a:t>                      -Employees</a:t>
            </a:r>
            <a:br>
              <a:rPr lang="en-US" i="0" dirty="0">
                <a:solidFill>
                  <a:schemeClr val="tx1"/>
                </a:solidFill>
                <a:effectLst/>
                <a:latin typeface="Söhne"/>
              </a:rPr>
            </a:br>
            <a:r>
              <a:rPr lang="en-US" i="0" dirty="0">
                <a:solidFill>
                  <a:schemeClr val="tx1"/>
                </a:solidFill>
                <a:effectLst/>
                <a:latin typeface="Söhne"/>
              </a:rPr>
              <a:t>                      -Car Inventory Management</a:t>
            </a:r>
            <a:br>
              <a:rPr lang="en-US" i="0" dirty="0">
                <a:solidFill>
                  <a:schemeClr val="tx1"/>
                </a:solidFill>
                <a:effectLst/>
                <a:latin typeface="Söhne"/>
              </a:rPr>
            </a:br>
            <a:r>
              <a:rPr lang="en-US" i="0" dirty="0">
                <a:solidFill>
                  <a:schemeClr val="tx1"/>
                </a:solidFill>
                <a:effectLst/>
                <a:latin typeface="Söhne"/>
              </a:rPr>
              <a:t>                      -Reservation System</a:t>
            </a:r>
            <a:br>
              <a:rPr lang="en-US" i="0" dirty="0">
                <a:solidFill>
                  <a:schemeClr val="tx1"/>
                </a:solidFill>
                <a:effectLst/>
                <a:latin typeface="Söhne"/>
              </a:rPr>
            </a:br>
            <a:r>
              <a:rPr lang="en-US" i="0" dirty="0">
                <a:solidFill>
                  <a:schemeClr val="tx1"/>
                </a:solidFill>
                <a:effectLst/>
                <a:latin typeface="Söhne"/>
              </a:rPr>
              <a:t>                      -User Authentication and Authorization</a:t>
            </a:r>
            <a:br>
              <a:rPr lang="en-US" i="0" dirty="0">
                <a:solidFill>
                  <a:schemeClr val="tx1"/>
                </a:solidFill>
                <a:effectLst/>
                <a:latin typeface="Söhne"/>
              </a:rPr>
            </a:br>
            <a:r>
              <a:rPr lang="en-US" i="0" dirty="0">
                <a:solidFill>
                  <a:schemeClr val="tx1"/>
                </a:solidFill>
                <a:effectLst/>
                <a:latin typeface="Söhne"/>
              </a:rPr>
              <a:t>                      -</a:t>
            </a:r>
            <a:r>
              <a:rPr lang="en-IN" i="0" dirty="0">
                <a:solidFill>
                  <a:schemeClr val="tx1"/>
                </a:solidFill>
                <a:effectLst/>
                <a:latin typeface="Söhne"/>
              </a:rPr>
              <a:t>Payment Integration</a:t>
            </a:r>
            <a:br>
              <a:rPr lang="en-IN" i="0" dirty="0">
                <a:solidFill>
                  <a:schemeClr val="tx1"/>
                </a:solidFill>
                <a:effectLst/>
                <a:latin typeface="Söhne"/>
              </a:rPr>
            </a:br>
            <a:r>
              <a:rPr lang="en-IN" i="0" dirty="0">
                <a:solidFill>
                  <a:schemeClr val="tx1"/>
                </a:solidFill>
                <a:effectLst/>
                <a:latin typeface="Söhne"/>
              </a:rPr>
              <a:t>                      -Reporting and Analytics</a:t>
            </a:r>
            <a:br>
              <a:rPr lang="en-IN" dirty="0">
                <a:solidFill>
                  <a:srgbClr val="ECECEC"/>
                </a:solidFill>
                <a:highlight>
                  <a:srgbClr val="212121"/>
                </a:highlight>
                <a:latin typeface="Söhne"/>
              </a:rPr>
            </a:br>
            <a:r>
              <a:rPr lang="en-IN" dirty="0">
                <a:solidFill>
                  <a:schemeClr val="tx1"/>
                </a:solidFill>
                <a:latin typeface="Söhne"/>
              </a:rPr>
              <a:t>                      -</a:t>
            </a:r>
            <a:r>
              <a:rPr lang="en-IN" i="0" dirty="0">
                <a:solidFill>
                  <a:schemeClr val="tx1"/>
                </a:solidFill>
                <a:effectLst/>
                <a:latin typeface="Söhne"/>
              </a:rPr>
              <a:t>Scalability and Performance</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84987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544617" cy="3956582"/>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Proposed Solution</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Designing a car rentals application with Django involves several steps and considerations. Here's a high-level overview of the proposed solution:</a:t>
            </a:r>
            <a:br>
              <a:rPr lang="en-US" sz="1200" b="0" i="0" dirty="0">
                <a:solidFill>
                  <a:schemeClr val="tx1"/>
                </a:solidFill>
                <a:effectLst/>
                <a:latin typeface="Söhne"/>
              </a:rPr>
            </a:br>
            <a:br>
              <a:rPr lang="en-US" sz="1200" b="0" i="0" dirty="0">
                <a:solidFill>
                  <a:schemeClr val="tx1"/>
                </a:solidFill>
                <a:effectLst/>
                <a:latin typeface="Söhne"/>
              </a:rPr>
            </a:br>
            <a:r>
              <a:rPr lang="en-US" b="1" i="0" dirty="0">
                <a:solidFill>
                  <a:schemeClr val="tx1"/>
                </a:solidFill>
                <a:effectLst/>
                <a:latin typeface="Söhne"/>
              </a:rPr>
              <a:t>1.Project Setup</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Install Django and create a new project.</a:t>
            </a:r>
            <a:br>
              <a:rPr lang="en-US" b="0" i="0" dirty="0">
                <a:solidFill>
                  <a:schemeClr val="tx1"/>
                </a:solidFill>
                <a:effectLst/>
                <a:latin typeface="Söhne"/>
              </a:rPr>
            </a:br>
            <a:r>
              <a:rPr lang="en-US" b="0" i="0" dirty="0">
                <a:solidFill>
                  <a:schemeClr val="tx1"/>
                </a:solidFill>
                <a:effectLst/>
                <a:latin typeface="Söhne"/>
              </a:rPr>
              <a:t>	Set up virtual environment for dependencies management.</a:t>
            </a:r>
            <a:br>
              <a:rPr lang="en-US" b="0" i="0" dirty="0">
                <a:solidFill>
                  <a:schemeClr val="tx1"/>
                </a:solidFill>
                <a:effectLst/>
                <a:latin typeface="Söhne"/>
              </a:rPr>
            </a:br>
            <a:br>
              <a:rPr lang="en-US" b="0" i="0" dirty="0">
                <a:solidFill>
                  <a:schemeClr val="tx1"/>
                </a:solidFill>
                <a:effectLst/>
                <a:latin typeface="Söhne"/>
              </a:rPr>
            </a:br>
            <a:r>
              <a:rPr lang="en-US" b="0" i="0" dirty="0">
                <a:solidFill>
                  <a:schemeClr val="tx1"/>
                </a:solidFill>
                <a:effectLst/>
                <a:latin typeface="Söhne"/>
              </a:rPr>
              <a:t>2.</a:t>
            </a:r>
            <a:r>
              <a:rPr lang="en-US" b="1" i="0" dirty="0">
                <a:solidFill>
                  <a:schemeClr val="tx1"/>
                </a:solidFill>
                <a:effectLst/>
                <a:latin typeface="Söhne"/>
              </a:rPr>
              <a:t>Database Design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Identify entities: Users, Cars, Bookings, Rentals, Locations, etc.</a:t>
            </a:r>
            <a:br>
              <a:rPr lang="en-US" b="0" i="0" dirty="0">
                <a:solidFill>
                  <a:schemeClr val="tx1"/>
                </a:solidFill>
                <a:effectLst/>
                <a:latin typeface="Söhne"/>
              </a:rPr>
            </a:br>
            <a:r>
              <a:rPr lang="en-US" b="0" i="0" dirty="0">
                <a:solidFill>
                  <a:schemeClr val="tx1"/>
                </a:solidFill>
                <a:effectLst/>
                <a:latin typeface="Söhne"/>
              </a:rPr>
              <a:t>	Design database models using Django ORM.</a:t>
            </a:r>
            <a:br>
              <a:rPr lang="en-US" b="0" i="0" dirty="0">
                <a:solidFill>
                  <a:schemeClr val="tx1"/>
                </a:solidFill>
                <a:effectLst/>
                <a:latin typeface="Söhne"/>
              </a:rPr>
            </a:br>
            <a:r>
              <a:rPr lang="en-US" b="0" i="0" dirty="0">
                <a:solidFill>
                  <a:schemeClr val="tx1"/>
                </a:solidFill>
                <a:effectLst/>
                <a:latin typeface="Söhne"/>
              </a:rPr>
              <a:t>	Consider relationships between entities (e.g., a User can have multiple Bookings).</a:t>
            </a:r>
            <a:br>
              <a:rPr lang="en-US" b="0" i="0" dirty="0">
                <a:solidFill>
                  <a:schemeClr val="tx1"/>
                </a:solidFill>
                <a:effectLst/>
                <a:latin typeface="Söhne"/>
              </a:rPr>
            </a:br>
            <a:br>
              <a:rPr lang="en-US" sz="1200" b="0" i="0" dirty="0">
                <a:solidFill>
                  <a:schemeClr val="tx1"/>
                </a:solidFill>
                <a:effectLst/>
                <a:latin typeface="Söhne"/>
              </a:rPr>
            </a:br>
            <a:r>
              <a:rPr lang="en-US" b="1" i="0" dirty="0">
                <a:solidFill>
                  <a:schemeClr val="tx1"/>
                </a:solidFill>
                <a:effectLst/>
                <a:latin typeface="Söhne"/>
              </a:rPr>
              <a:t>3.Authentication and Authorization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Implement user authentication using Django's built-in authentication system or third-party packages like Django.</a:t>
            </a:r>
            <a:br>
              <a:rPr lang="en-US" b="0" i="0" dirty="0">
                <a:solidFill>
                  <a:schemeClr val="tx1"/>
                </a:solidFill>
                <a:effectLst/>
                <a:latin typeface="Söhne"/>
              </a:rPr>
            </a:br>
            <a:r>
              <a:rPr lang="en-US" b="0" i="0" dirty="0">
                <a:solidFill>
                  <a:schemeClr val="tx1"/>
                </a:solidFill>
                <a:effectLst/>
                <a:latin typeface="Söhne"/>
              </a:rPr>
              <a:t>	Define user roles and permissions (e.g., admin, customer).</a:t>
            </a:r>
            <a:br>
              <a:rPr lang="en-US" b="0" i="0" dirty="0">
                <a:solidFill>
                  <a:srgbClr val="ECECEC"/>
                </a:solidFill>
                <a:effectLst/>
                <a:highlight>
                  <a:srgbClr val="212121"/>
                </a:highlight>
                <a:latin typeface="Söhne"/>
              </a:rPr>
            </a:br>
            <a:br>
              <a:rPr lang="en-US" b="0" i="0" dirty="0">
                <a:solidFill>
                  <a:schemeClr val="tx1"/>
                </a:solidFill>
                <a:effectLst/>
                <a:latin typeface="Söhne"/>
              </a:rPr>
            </a:br>
            <a:br>
              <a:rPr lang="en-US" b="0" i="0" dirty="0">
                <a:solidFill>
                  <a:srgbClr val="ECECEC"/>
                </a:solidFill>
                <a:effectLst/>
                <a:highlight>
                  <a:srgbClr val="212121"/>
                </a:highlight>
                <a:latin typeface="Söhne"/>
              </a:rPr>
            </a:br>
            <a:br>
              <a:rPr lang="en-US" sz="2000" b="0" i="0" dirty="0">
                <a:solidFill>
                  <a:srgbClr val="ECECEC"/>
                </a:solidFill>
                <a:effectLst/>
                <a:highlight>
                  <a:srgbClr val="212121"/>
                </a:highlight>
                <a:latin typeface="Söhne"/>
              </a:rPr>
            </a:br>
            <a:endParaRPr lang="en-IN" sz="1600" dirty="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87217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
        <p:nvSpPr>
          <p:cNvPr id="4" name="Rectangle 1">
            <a:extLst>
              <a:ext uri="{FF2B5EF4-FFF2-40B4-BE49-F238E27FC236}">
                <a16:creationId xmlns:a16="http://schemas.microsoft.com/office/drawing/2014/main" id="{F9605271-5A2A-F675-D0F6-D081F564C16C}"/>
              </a:ext>
            </a:extLst>
          </p:cNvPr>
          <p:cNvSpPr>
            <a:spLocks noChangeArrowheads="1"/>
          </p:cNvSpPr>
          <p:nvPr/>
        </p:nvSpPr>
        <p:spPr bwMode="auto">
          <a:xfrm>
            <a:off x="0" y="-202544"/>
            <a:ext cx="65" cy="862289"/>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dirty="0">
                <a:ln>
                  <a:noFill/>
                </a:ln>
                <a:solidFill>
                  <a:srgbClr val="ECECEC"/>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237893" y="752831"/>
            <a:ext cx="8735121" cy="3970318"/>
          </a:xfrm>
          <a:prstGeom prst="rect">
            <a:avLst/>
          </a:prstGeom>
          <a:noFill/>
        </p:spPr>
        <p:txBody>
          <a:bodyPr wrap="square">
            <a:spAutoFit/>
          </a:bodyPr>
          <a:lstStyle/>
          <a:p>
            <a:pPr algn="l"/>
            <a:r>
              <a:rPr lang="en-US" b="1" i="0" dirty="0">
                <a:solidFill>
                  <a:schemeClr val="tx1"/>
                </a:solidFill>
                <a:effectLst/>
                <a:latin typeface="Söhne"/>
              </a:rPr>
              <a:t>4.Car Listings</a:t>
            </a:r>
            <a:r>
              <a:rPr lang="en-US" b="0" i="0" dirty="0">
                <a:solidFill>
                  <a:schemeClr val="tx1"/>
                </a:solidFill>
                <a:effectLst/>
                <a:latin typeface="Söhne"/>
              </a:rPr>
              <a:t>:</a:t>
            </a:r>
          </a:p>
          <a:p>
            <a:pPr algn="l"/>
            <a:r>
              <a:rPr lang="en-US" dirty="0">
                <a:solidFill>
                  <a:schemeClr val="tx1"/>
                </a:solidFill>
                <a:latin typeface="Söhne"/>
              </a:rPr>
              <a:t>                 	</a:t>
            </a:r>
            <a:r>
              <a:rPr lang="en-US" b="0" i="0" dirty="0">
                <a:solidFill>
                  <a:schemeClr val="tx1"/>
                </a:solidFill>
                <a:effectLst/>
                <a:latin typeface="Söhne"/>
              </a:rPr>
              <a:t>Create views to display available cars for rent.</a:t>
            </a:r>
          </a:p>
          <a:p>
            <a:pPr marL="457200" lvl="1" algn="l"/>
            <a:r>
              <a:rPr lang="en-US" b="0" i="0" dirty="0">
                <a:solidFill>
                  <a:schemeClr val="tx1"/>
                </a:solidFill>
                <a:effectLst/>
                <a:latin typeface="Söhne"/>
              </a:rPr>
              <a:t>    	Implement search and filter functionality based on parameters like location, price, car type, </a:t>
            </a:r>
            <a:r>
              <a:rPr lang="en-US" b="0" i="0" dirty="0" err="1">
                <a:solidFill>
                  <a:schemeClr val="tx1"/>
                </a:solidFill>
                <a:effectLst/>
                <a:latin typeface="Söhne"/>
              </a:rPr>
              <a:t>etc</a:t>
            </a:r>
            <a:endParaRPr lang="en-US" b="0" i="0" dirty="0">
              <a:solidFill>
                <a:schemeClr val="tx1"/>
              </a:solidFill>
              <a:effectLst/>
              <a:latin typeface="Söhne"/>
            </a:endParaRPr>
          </a:p>
          <a:p>
            <a:pPr marL="457200" lvl="1" algn="l"/>
            <a:r>
              <a:rPr lang="en-US" dirty="0">
                <a:solidFill>
                  <a:schemeClr val="tx1"/>
                </a:solidFill>
                <a:latin typeface="Söhne"/>
              </a:rPr>
              <a:t>	</a:t>
            </a:r>
            <a:r>
              <a:rPr lang="en-US" b="0" i="0" dirty="0">
                <a:solidFill>
                  <a:schemeClr val="tx1"/>
                </a:solidFill>
                <a:effectLst/>
                <a:latin typeface="Söhne"/>
              </a:rPr>
              <a:t>Include details about each car, such as model, year, price, availability, etc.</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5.Booking and Reservation</a:t>
            </a:r>
            <a:r>
              <a:rPr lang="en-US" b="0" i="0" dirty="0">
                <a:solidFill>
                  <a:schemeClr val="tx1"/>
                </a:solidFill>
                <a:effectLst/>
                <a:latin typeface="Söhne"/>
              </a:rPr>
              <a:t>:</a:t>
            </a:r>
          </a:p>
          <a:p>
            <a:pPr marL="457200" lvl="1" algn="l"/>
            <a:r>
              <a:rPr lang="en-US" b="0" i="0" dirty="0">
                <a:solidFill>
                  <a:schemeClr val="tx1"/>
                </a:solidFill>
                <a:effectLst/>
                <a:latin typeface="Söhne"/>
              </a:rPr>
              <a:t>	Allow users to book cars for specific dates and times.</a:t>
            </a:r>
          </a:p>
          <a:p>
            <a:pPr marL="457200" lvl="1" algn="l"/>
            <a:r>
              <a:rPr lang="en-US" b="0" i="0" dirty="0">
                <a:solidFill>
                  <a:schemeClr val="tx1"/>
                </a:solidFill>
                <a:effectLst/>
                <a:latin typeface="Söhne"/>
              </a:rPr>
              <a:t>	Implement a reservation system to prevent double bookings.</a:t>
            </a:r>
          </a:p>
          <a:p>
            <a:pPr marL="457200" lvl="1" algn="l"/>
            <a:r>
              <a:rPr lang="en-US" b="0" i="0" dirty="0">
                <a:solidFill>
                  <a:schemeClr val="tx1"/>
                </a:solidFill>
                <a:effectLst/>
                <a:latin typeface="Söhne"/>
              </a:rPr>
              <a:t>	Integrate a calendar for users to select rental dates conveniently.</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6.Payment Integration</a:t>
            </a:r>
            <a:r>
              <a:rPr lang="en-US" b="0" i="0" dirty="0">
                <a:solidFill>
                  <a:schemeClr val="tx1"/>
                </a:solidFill>
                <a:effectLst/>
                <a:latin typeface="Söhne"/>
              </a:rPr>
              <a:t>:</a:t>
            </a:r>
          </a:p>
          <a:p>
            <a:pPr marL="457200" lvl="1" algn="l"/>
            <a:r>
              <a:rPr lang="en-US" b="0" i="0" dirty="0">
                <a:solidFill>
                  <a:schemeClr val="tx1"/>
                </a:solidFill>
                <a:effectLst/>
                <a:latin typeface="Söhne"/>
              </a:rPr>
              <a:t>	Integrate a payment gateway (e.g., Stripe, PayPal) for handling rental payments securely.</a:t>
            </a:r>
          </a:p>
          <a:p>
            <a:pPr marL="457200" lvl="1" algn="l"/>
            <a:r>
              <a:rPr lang="en-US" b="0" i="0" dirty="0">
                <a:solidFill>
                  <a:schemeClr val="tx1"/>
                </a:solidFill>
                <a:effectLst/>
                <a:latin typeface="Söhne"/>
              </a:rPr>
              <a:t>	Ensure proper validation and error handling during the payment process.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7.User Dashboard</a:t>
            </a:r>
            <a:r>
              <a:rPr lang="en-US" b="0" i="0" dirty="0">
                <a:solidFill>
                  <a:schemeClr val="tx1"/>
                </a:solidFill>
                <a:effectLst/>
                <a:latin typeface="Söhne"/>
              </a:rPr>
              <a:t>:</a:t>
            </a:r>
          </a:p>
          <a:p>
            <a:pPr algn="l"/>
            <a:r>
              <a:rPr lang="en-US" b="0" i="0" dirty="0">
                <a:solidFill>
                  <a:schemeClr val="tx1"/>
                </a:solidFill>
                <a:effectLst/>
                <a:latin typeface="Söhne"/>
              </a:rPr>
              <a:t>              	Provide a dashboard for users to manage their bookings, profile, and payment information.</a:t>
            </a:r>
          </a:p>
          <a:p>
            <a:pPr algn="l"/>
            <a:r>
              <a:rPr lang="en-US" b="0" i="0" dirty="0">
                <a:solidFill>
                  <a:schemeClr val="tx1"/>
                </a:solidFill>
                <a:effectLst/>
                <a:latin typeface="Söhne"/>
              </a:rPr>
              <a:t>	Allow users to view past bookings, upcoming reservations, and rental history.</a:t>
            </a:r>
          </a:p>
          <a:p>
            <a:pPr marL="457200" lvl="1" algn="l"/>
            <a:endParaRPr lang="en-US" b="0" i="0" dirty="0">
              <a:solidFill>
                <a:schemeClr val="tx1"/>
              </a:solidFill>
              <a:effectLst/>
              <a:latin typeface="Söhne"/>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395012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275064" y="959006"/>
            <a:ext cx="8489796" cy="3285323"/>
          </a:xfrm>
          <a:prstGeom prst="rect">
            <a:avLst/>
          </a:prstGeom>
          <a:noFill/>
        </p:spPr>
        <p:txBody>
          <a:bodyPr wrap="square">
            <a:spAutoFit/>
          </a:bodyPr>
          <a:lstStyle/>
          <a:p>
            <a:pPr algn="l">
              <a:buFont typeface="+mj-lt"/>
              <a:buAutoNum type="arabicPeriod"/>
            </a:pPr>
            <a:r>
              <a:rPr lang="en-US" b="1" i="0" dirty="0">
                <a:solidFill>
                  <a:schemeClr val="tx1"/>
                </a:solidFill>
                <a:effectLst/>
                <a:latin typeface="Söhne"/>
              </a:rPr>
              <a:t>Admin Panel</a:t>
            </a:r>
            <a:r>
              <a:rPr lang="en-US" b="0" i="0" dirty="0">
                <a:solidFill>
                  <a:schemeClr val="tx1"/>
                </a:solidFill>
                <a:effectLst/>
                <a:latin typeface="Söhne"/>
              </a:rPr>
              <a:t>:</a:t>
            </a:r>
          </a:p>
          <a:p>
            <a:pPr marL="457200" lvl="1" algn="l"/>
            <a:r>
              <a:rPr lang="en-US" b="0" i="0" dirty="0">
                <a:solidFill>
                  <a:schemeClr val="tx1"/>
                </a:solidFill>
                <a:effectLst/>
                <a:latin typeface="Söhne"/>
              </a:rPr>
              <a:t>	Create an admin interface to manage cars, users, bookings, and other application data.</a:t>
            </a:r>
          </a:p>
          <a:p>
            <a:pPr marL="457200" lvl="1" algn="l"/>
            <a:r>
              <a:rPr lang="en-US" b="0" i="0" dirty="0">
                <a:solidFill>
                  <a:schemeClr val="tx1"/>
                </a:solidFill>
                <a:effectLst/>
                <a:latin typeface="Söhne"/>
              </a:rPr>
              <a:t>	Admins should be able to add/edit/delete cars, manage user accounts, view booking details, etc.</a:t>
            </a:r>
          </a:p>
          <a:p>
            <a:pPr marL="742950" lvl="1" indent="-285750" algn="l">
              <a:buFont typeface="+mj-lt"/>
              <a:buAutoNum type="arabicPeriod"/>
            </a:pP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Email Notifications</a:t>
            </a:r>
            <a:r>
              <a:rPr lang="en-US" b="0" i="0" dirty="0">
                <a:solidFill>
                  <a:schemeClr val="tx1"/>
                </a:solidFill>
                <a:effectLst/>
                <a:latin typeface="Söhne"/>
              </a:rPr>
              <a:t>:</a:t>
            </a:r>
          </a:p>
          <a:p>
            <a:pPr marL="457200" lvl="1" algn="l"/>
            <a:r>
              <a:rPr lang="en-US" b="0" i="0" dirty="0">
                <a:solidFill>
                  <a:schemeClr val="tx1"/>
                </a:solidFill>
                <a:effectLst/>
                <a:latin typeface="Söhne"/>
              </a:rPr>
              <a:t>	Implement email notifications for booking confirmations, reminders, and cancellations.</a:t>
            </a:r>
          </a:p>
          <a:p>
            <a:pPr marL="457200" lvl="1" algn="l"/>
            <a:r>
              <a:rPr lang="en-US" b="0" i="0" dirty="0">
                <a:solidFill>
                  <a:schemeClr val="tx1"/>
                </a:solidFill>
                <a:effectLst/>
                <a:latin typeface="Söhne"/>
              </a:rPr>
              <a:t>	Use Django's built-in email functionality or third-party services like SendGrid or Amazon SES.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3.Monitoring and Maintenance</a:t>
            </a:r>
            <a:r>
              <a:rPr lang="en-US" b="0" i="0" dirty="0">
                <a:solidFill>
                  <a:schemeClr val="tx1"/>
                </a:solidFill>
                <a:effectLst/>
                <a:latin typeface="Söhne"/>
              </a:rPr>
              <a:t>:</a:t>
            </a:r>
          </a:p>
          <a:p>
            <a:pPr algn="l"/>
            <a:r>
              <a:rPr lang="en-US" b="0" i="0" dirty="0">
                <a:solidFill>
                  <a:schemeClr val="tx1"/>
                </a:solidFill>
                <a:effectLst/>
                <a:latin typeface="Söhne"/>
              </a:rPr>
              <a:t>	Implement logging and monitoring to track application performance and detect errors.</a:t>
            </a:r>
          </a:p>
          <a:p>
            <a:pPr algn="l"/>
            <a:r>
              <a:rPr lang="en-US" b="0" i="0" dirty="0">
                <a:solidFill>
                  <a:schemeClr val="tx1"/>
                </a:solidFill>
                <a:effectLst/>
                <a:latin typeface="Söhne"/>
              </a:rPr>
              <a:t>	Schedule regular maintenance tasks like database backups, updates, and security patches.</a:t>
            </a:r>
          </a:p>
          <a:p>
            <a:pPr marL="457200" lvl="1" algn="l"/>
            <a:endParaRPr lang="en-US" b="0" i="0" dirty="0">
              <a:solidFill>
                <a:schemeClr val="tx1"/>
              </a:solidFill>
              <a:effectLst/>
              <a:latin typeface="Söhne"/>
            </a:endParaRPr>
          </a:p>
          <a:p>
            <a:pPr marL="457200" lvl="1" algn="l">
              <a:lnSpc>
                <a:spcPct val="150000"/>
              </a:lnSpc>
            </a:pPr>
            <a:endParaRPr lang="en-US"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chemeClr val="tx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1" y="4713110"/>
            <a:ext cx="318441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27011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173</TotalTime>
  <Words>1346</Words>
  <Application>Microsoft Office PowerPoint</Application>
  <PresentationFormat>On-screen Show (16:9)</PresentationFormat>
  <Paragraphs>80</Paragraphs>
  <Slides>18</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5" baseType="lpstr">
      <vt:lpstr>Arial</vt:lpstr>
      <vt:lpstr>Arial MT</vt:lpstr>
      <vt:lpstr>Calibri</vt:lpstr>
      <vt:lpstr>Söhne</vt:lpstr>
      <vt:lpstr>Times New Roman</vt:lpstr>
      <vt:lpstr>Simple Light</vt:lpstr>
      <vt:lpstr>PowerPoint Presentation</vt:lpstr>
      <vt:lpstr>PowerPoint Presentation</vt:lpstr>
      <vt:lpstr>Abstract  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 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 The application employs Django's robust ORM (Object-Relational Mapping) to interact with the database, ensuring data integrity and scalability. Additionally, it utilizes Django's built-in forms and validation to streamline the rental process, reducing errors and enhancing user experience. 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       </vt:lpstr>
      <vt:lpstr>Problem Statement  Develop a car rentals application using the Django framework, allowing users to browse, reserve, and manage rental vehicles efficiently, while providing administrators with tools for inventory management and user tracking.</vt:lpstr>
      <vt:lpstr>Project Overview  For a car rentals application developed with the Django framework, the problem overview typically involves understanding the requirements, functionalities, and challenges associated with building such a system. Here's a comprehensive overview:  User Roles and Permissions:                       -Admin                       -Customers                       -Employees                       -Car Inventory Management                       -Reservation System                       -User Authentication and Authorization                       -Payment Integration                       -Reporting and Analytics                       -Scalability and Performance</vt:lpstr>
      <vt:lpstr>Proposed Solution  Designing a car rentals application with Django involves several steps and considerations. Here's a high-level overview of the proposed solution:  1.Project Setup:  Install Django and create a new project.  Set up virtual environment for dependencies management.  2.Database Design:  Identify entities: Users, Cars, Bookings, Rentals, Locations, etc.  Design database models using Django ORM.  Consider relationships between entities (e.g., a User can have multiple Bookings).  3.Authentication and Authorization:  Implement user authentication using Django's built-in authentication system or third-party packages like Django.  Define user roles and permissions (e.g., admin, customer).    </vt:lpstr>
      <vt:lpstr>PowerPoint Presentation</vt:lpstr>
      <vt:lpstr>PowerPoint Presentation</vt:lpstr>
      <vt:lpstr>Technology Used</vt:lpstr>
      <vt:lpstr>Modelling &amp; Results  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  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  </vt:lpstr>
      <vt:lpstr>Homepage</vt:lpstr>
      <vt:lpstr>About-Us-Page</vt:lpstr>
      <vt:lpstr>Service-Page</vt:lpstr>
      <vt:lpstr>Departments-Page</vt:lpstr>
      <vt:lpstr>Blog-Page</vt:lpstr>
      <vt:lpstr>Future Enhancements:  </vt:lpstr>
      <vt:lpstr>Conclusion  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M.N. Ashmitha</cp:lastModifiedBy>
  <cp:revision>8</cp:revision>
  <dcterms:modified xsi:type="dcterms:W3CDTF">2024-04-12T06:49:42Z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